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9"/>
  </p:notesMasterIdLst>
  <p:sldIdLst>
    <p:sldId id="256" r:id="rId2"/>
    <p:sldId id="257" r:id="rId3"/>
    <p:sldId id="258" r:id="rId4"/>
    <p:sldId id="259" r:id="rId5"/>
    <p:sldId id="260" r:id="rId6"/>
    <p:sldId id="263"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676" autoAdjust="0"/>
    <p:restoredTop sz="93178" autoAdjust="0"/>
  </p:normalViewPr>
  <p:slideViewPr>
    <p:cSldViewPr snapToGrid="0">
      <p:cViewPr varScale="1">
        <p:scale>
          <a:sx n="69" d="100"/>
          <a:sy n="69" d="100"/>
        </p:scale>
        <p:origin x="1698" y="72"/>
      </p:cViewPr>
      <p:guideLst/>
    </p:cSldViewPr>
  </p:slideViewPr>
  <p:notesTextViewPr>
    <p:cViewPr>
      <p:scale>
        <a:sx n="125" d="100"/>
        <a:sy n="125" d="100"/>
      </p:scale>
      <p:origin x="0" y="-1044"/>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C5A328-9040-4FCF-A12F-F100491C91DF}" type="datetimeFigureOut">
              <a:rPr lang="en-US" smtClean="0"/>
              <a:t>6/21/2019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BCA22F-E769-4C98-B0A5-9F6C0D06004D}" type="slidenum">
              <a:rPr lang="en-US" smtClean="0"/>
              <a:t>‹#›</a:t>
            </a:fld>
            <a:endParaRPr lang="en-US"/>
          </a:p>
        </p:txBody>
      </p:sp>
    </p:spTree>
    <p:extLst>
      <p:ext uri="{BB962C8B-B14F-4D97-AF65-F5344CB8AC3E}">
        <p14:creationId xmlns:p14="http://schemas.microsoft.com/office/powerpoint/2010/main" val="29677537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Hello,</a:t>
            </a:r>
            <a:r>
              <a:rPr lang="en-US" baseline="0" dirty="0" smtClean="0"/>
              <a:t> everyone welcome to my presentation. </a:t>
            </a:r>
            <a:endParaRPr lang="en-US" dirty="0"/>
          </a:p>
        </p:txBody>
      </p:sp>
      <p:sp>
        <p:nvSpPr>
          <p:cNvPr id="4" name="Slide Number Placeholder 3"/>
          <p:cNvSpPr>
            <a:spLocks noGrp="1"/>
          </p:cNvSpPr>
          <p:nvPr>
            <p:ph type="sldNum" sz="quarter" idx="10"/>
          </p:nvPr>
        </p:nvSpPr>
        <p:spPr/>
        <p:txBody>
          <a:bodyPr/>
          <a:lstStyle/>
          <a:p>
            <a:fld id="{1FBCA22F-E769-4C98-B0A5-9F6C0D06004D}" type="slidenum">
              <a:rPr lang="en-US" smtClean="0"/>
              <a:t>1</a:t>
            </a:fld>
            <a:endParaRPr lang="en-US"/>
          </a:p>
        </p:txBody>
      </p:sp>
    </p:spTree>
    <p:extLst>
      <p:ext uri="{BB962C8B-B14F-4D97-AF65-F5344CB8AC3E}">
        <p14:creationId xmlns:p14="http://schemas.microsoft.com/office/powerpoint/2010/main" val="2089722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Human resource management is</a:t>
            </a:r>
            <a:r>
              <a:rPr lang="en-US" baseline="0" dirty="0" smtClean="0"/>
              <a:t> an important department in any organization. This is due to the fact that it deals with any issues that pertains the workers and employees of an organization. Each and every company has adopted its own way of acquiring and developing workforce in the organization (</a:t>
            </a:r>
            <a:r>
              <a:rPr lang="en-US" dirty="0" smtClean="0"/>
              <a:t>Cascio,</a:t>
            </a:r>
            <a:r>
              <a:rPr lang="en-US" baseline="0" dirty="0" smtClean="0"/>
              <a:t> </a:t>
            </a:r>
            <a:r>
              <a:rPr lang="en-US" dirty="0" smtClean="0"/>
              <a:t>2015).</a:t>
            </a:r>
            <a:r>
              <a:rPr lang="en-US" baseline="0" dirty="0" smtClean="0"/>
              <a:t>. The jewelry company has a decentralized form of acquiring new employees. This is due to the fact that each manager for example the line manager has the mandate of hiring and firing employees in their department. Such has created disharmony in the company and this trend has to be reverted so that there is proper planning of employees in the organization. For the company to be abler to benefit from its employees there is need to change on the way of acquiring employees such that that function is left to the relevant department which is the human resource department jewelry company. This creates a sense of responsibility and accountability to the department which in turn leads to realization of value of the resources allocated to the department. This in itself will also creates quality and assurance since qualified employees are hired hence gearing the realization of the organization’s mission, vision and goals. </a:t>
            </a:r>
            <a:endParaRPr lang="en-US" dirty="0"/>
          </a:p>
        </p:txBody>
      </p:sp>
      <p:sp>
        <p:nvSpPr>
          <p:cNvPr id="4" name="Slide Number Placeholder 3"/>
          <p:cNvSpPr>
            <a:spLocks noGrp="1"/>
          </p:cNvSpPr>
          <p:nvPr>
            <p:ph type="sldNum" sz="quarter" idx="10"/>
          </p:nvPr>
        </p:nvSpPr>
        <p:spPr/>
        <p:txBody>
          <a:bodyPr/>
          <a:lstStyle/>
          <a:p>
            <a:fld id="{1FBCA22F-E769-4C98-B0A5-9F6C0D06004D}" type="slidenum">
              <a:rPr lang="en-US" smtClean="0"/>
              <a:t>2</a:t>
            </a:fld>
            <a:endParaRPr lang="en-US"/>
          </a:p>
        </p:txBody>
      </p:sp>
    </p:spTree>
    <p:extLst>
      <p:ext uri="{BB962C8B-B14F-4D97-AF65-F5344CB8AC3E}">
        <p14:creationId xmlns:p14="http://schemas.microsoft.com/office/powerpoint/2010/main" val="29515970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jewelry company has the challenge</a:t>
            </a:r>
            <a:r>
              <a:rPr lang="en-US" baseline="0" dirty="0" smtClean="0"/>
              <a:t> of have a decentralized method of hiring and recruitment of new staff. This has led to some department like the line department feeling that they have been privileged have been tasked with the recruitment responsibility. On other hand, another department feels burdened with the responsibility. This disorganization has even affected the training of the employees who are been recruited into the organization as there is no laid down procedure of the process. They learn while at work and this has definitely affected in a negative way the overall productivity of the company (</a:t>
            </a:r>
            <a:r>
              <a:rPr lang="en-US" dirty="0" smtClean="0"/>
              <a:t>Noe,</a:t>
            </a:r>
            <a:r>
              <a:rPr lang="en-US" baseline="0" dirty="0" smtClean="0"/>
              <a:t> </a:t>
            </a:r>
            <a:r>
              <a:rPr lang="en-US" dirty="0" smtClean="0"/>
              <a:t>Hollenbeck,</a:t>
            </a:r>
            <a:r>
              <a:rPr lang="en-US" baseline="0" dirty="0" smtClean="0"/>
              <a:t> </a:t>
            </a:r>
            <a:r>
              <a:rPr lang="en-US" dirty="0" err="1" smtClean="0"/>
              <a:t>Gerhart</a:t>
            </a:r>
            <a:r>
              <a:rPr lang="en-US" baseline="0" dirty="0" smtClean="0"/>
              <a:t> </a:t>
            </a:r>
            <a:r>
              <a:rPr lang="en-US" dirty="0" smtClean="0"/>
              <a:t>&amp; Wright, 2017).</a:t>
            </a:r>
            <a:r>
              <a:rPr lang="en-US" baseline="0" dirty="0" smtClean="0"/>
              <a:t> In addition, there is no criteria for promoting employees or even further training which maybe required in case such staff raise to managerial positions. In short, there is no career growth hence no motivation for the staff to work hard in order to not only achieve the organizational goals but also grow in the career. There is therefore the need to have a centralized human resource department whose mandate is clearly stated and no other department should carry such functions unless the department voluntarily offer delegation of its functions. Such a step will go a long way in harmonizing the staffing function in the company. </a:t>
            </a:r>
          </a:p>
        </p:txBody>
      </p:sp>
      <p:sp>
        <p:nvSpPr>
          <p:cNvPr id="4" name="Slide Number Placeholder 3"/>
          <p:cNvSpPr>
            <a:spLocks noGrp="1"/>
          </p:cNvSpPr>
          <p:nvPr>
            <p:ph type="sldNum" sz="quarter" idx="10"/>
          </p:nvPr>
        </p:nvSpPr>
        <p:spPr/>
        <p:txBody>
          <a:bodyPr/>
          <a:lstStyle/>
          <a:p>
            <a:fld id="{1FBCA22F-E769-4C98-B0A5-9F6C0D06004D}" type="slidenum">
              <a:rPr lang="en-US" smtClean="0"/>
              <a:t>3</a:t>
            </a:fld>
            <a:endParaRPr lang="en-US"/>
          </a:p>
        </p:txBody>
      </p:sp>
    </p:spTree>
    <p:extLst>
      <p:ext uri="{BB962C8B-B14F-4D97-AF65-F5344CB8AC3E}">
        <p14:creationId xmlns:p14="http://schemas.microsoft.com/office/powerpoint/2010/main" val="14116781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new staffing system</a:t>
            </a:r>
            <a:r>
              <a:rPr lang="en-US" baseline="0" dirty="0" smtClean="0"/>
              <a:t> of centralization will be a huge step in human resource management. In the new system, all the staffing functions in the organization that include hiring, recruitment, training, promotion among others will be done by the human resource department. </a:t>
            </a:r>
          </a:p>
          <a:p>
            <a:r>
              <a:rPr lang="en-US" baseline="0" dirty="0" smtClean="0"/>
              <a:t>The new strategy is aimed at improving employees’ welfare in all aspects including promotion of equality and equity among the staff in the jewelry company (</a:t>
            </a:r>
            <a:r>
              <a:rPr lang="en-US" dirty="0" smtClean="0"/>
              <a:t>Bratton</a:t>
            </a:r>
            <a:r>
              <a:rPr lang="en-US" baseline="0" dirty="0" smtClean="0"/>
              <a:t> </a:t>
            </a:r>
            <a:r>
              <a:rPr lang="en-US" dirty="0" smtClean="0"/>
              <a:t>&amp; Gold,</a:t>
            </a:r>
            <a:r>
              <a:rPr lang="en-US" baseline="0" dirty="0" smtClean="0"/>
              <a:t> </a:t>
            </a:r>
            <a:r>
              <a:rPr lang="en-US" dirty="0" smtClean="0"/>
              <a:t>2017)</a:t>
            </a:r>
            <a:r>
              <a:rPr lang="en-US" baseline="0" dirty="0" smtClean="0"/>
              <a:t>. Productivity among the employees is anticipated to improve drastically. </a:t>
            </a:r>
          </a:p>
          <a:p>
            <a:r>
              <a:rPr lang="en-US" baseline="0" dirty="0" smtClean="0"/>
              <a:t>The major challenge of the new strategy is resistance from managers especially the line manager. They will feel as if they are being controlled and their decisions degrading employees will not be implemented as they have been during the decentralized. In addition, there maybe lack of resources required in the running of the function by the human resource department especially if the company had not created a budget on such a plan.  Also, less people in the company especially in the managerial positions may be willing to support the new system. To overcome the challenges, involving everyone in the decision making regarding staffing function will be a good step in addressing resistance and lack of resource allocation.  </a:t>
            </a:r>
          </a:p>
        </p:txBody>
      </p:sp>
      <p:sp>
        <p:nvSpPr>
          <p:cNvPr id="4" name="Slide Number Placeholder 3"/>
          <p:cNvSpPr>
            <a:spLocks noGrp="1"/>
          </p:cNvSpPr>
          <p:nvPr>
            <p:ph type="sldNum" sz="quarter" idx="10"/>
          </p:nvPr>
        </p:nvSpPr>
        <p:spPr/>
        <p:txBody>
          <a:bodyPr/>
          <a:lstStyle/>
          <a:p>
            <a:fld id="{1FBCA22F-E769-4C98-B0A5-9F6C0D06004D}" type="slidenum">
              <a:rPr lang="en-US" smtClean="0"/>
              <a:t>4</a:t>
            </a:fld>
            <a:endParaRPr lang="en-US"/>
          </a:p>
        </p:txBody>
      </p:sp>
    </p:spTree>
    <p:extLst>
      <p:ext uri="{BB962C8B-B14F-4D97-AF65-F5344CB8AC3E}">
        <p14:creationId xmlns:p14="http://schemas.microsoft.com/office/powerpoint/2010/main" val="4203269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Every employee require</a:t>
            </a:r>
            <a:r>
              <a:rPr lang="en-US" baseline="0" dirty="0" smtClean="0"/>
              <a:t> constant training in order to improve productivity as new skills are acquired. In the decentralized system, there is no plan put in place to encourage training and career development for the employees which is an unacceptable. This is due to the fact that the employees recruited by the line manager have no planned training as required. </a:t>
            </a:r>
          </a:p>
          <a:p>
            <a:r>
              <a:rPr lang="en-US" baseline="0" dirty="0" smtClean="0"/>
              <a:t>Having a centralized system means that there is protocol and procedures to be followed while making decisions such as employing new staff (</a:t>
            </a:r>
            <a:r>
              <a:rPr lang="en-US" dirty="0" smtClean="0"/>
              <a:t>DeCenzo,</a:t>
            </a:r>
            <a:r>
              <a:rPr lang="en-US" baseline="0" dirty="0" smtClean="0"/>
              <a:t> </a:t>
            </a:r>
            <a:r>
              <a:rPr lang="en-US" dirty="0" smtClean="0"/>
              <a:t>Robbins</a:t>
            </a:r>
            <a:r>
              <a:rPr lang="en-US" baseline="0" dirty="0" smtClean="0"/>
              <a:t> </a:t>
            </a:r>
            <a:r>
              <a:rPr lang="en-US" dirty="0" smtClean="0"/>
              <a:t>&amp; </a:t>
            </a:r>
            <a:r>
              <a:rPr lang="en-US" dirty="0" err="1" smtClean="0"/>
              <a:t>Verhulst</a:t>
            </a:r>
            <a:r>
              <a:rPr lang="en-US" dirty="0" smtClean="0"/>
              <a:t>,</a:t>
            </a:r>
            <a:r>
              <a:rPr lang="en-US" baseline="0" dirty="0" smtClean="0"/>
              <a:t> </a:t>
            </a:r>
            <a:r>
              <a:rPr lang="en-US" dirty="0" smtClean="0"/>
              <a:t>2016).</a:t>
            </a:r>
            <a:r>
              <a:rPr lang="en-US" baseline="0" dirty="0" smtClean="0"/>
              <a:t>. In fact, most employees are accorded time to train in the anticipation that the company will benefit from the new skills acquired during training by the employees. Having a clear protocol would mean that every employee at some point would require training so that they get promoted or do tasks for which training will have be provided hence quality service provision. Currently, no one is liable or accountable to training or improving the skills of the employees of the company.  However, with centralization accountability will be enhanced and the human resource management will be liable in case any employee does not have the required skills. </a:t>
            </a:r>
          </a:p>
        </p:txBody>
      </p:sp>
      <p:sp>
        <p:nvSpPr>
          <p:cNvPr id="4" name="Slide Number Placeholder 3"/>
          <p:cNvSpPr>
            <a:spLocks noGrp="1"/>
          </p:cNvSpPr>
          <p:nvPr>
            <p:ph type="sldNum" sz="quarter" idx="10"/>
          </p:nvPr>
        </p:nvSpPr>
        <p:spPr/>
        <p:txBody>
          <a:bodyPr/>
          <a:lstStyle/>
          <a:p>
            <a:fld id="{1FBCA22F-E769-4C98-B0A5-9F6C0D06004D}" type="slidenum">
              <a:rPr lang="en-US" smtClean="0"/>
              <a:t>5</a:t>
            </a:fld>
            <a:endParaRPr lang="en-US"/>
          </a:p>
        </p:txBody>
      </p:sp>
    </p:spTree>
    <p:extLst>
      <p:ext uri="{BB962C8B-B14F-4D97-AF65-F5344CB8AC3E}">
        <p14:creationId xmlns:p14="http://schemas.microsoft.com/office/powerpoint/2010/main" val="6209761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Training</a:t>
            </a:r>
            <a:r>
              <a:rPr lang="en-US" baseline="0" dirty="0" smtClean="0"/>
              <a:t> is required and should be provided for all the employees of the organization. After the staff have been recruited, there is need for them to be oriented and trained on how to perform their tasks and responsibilities as required. This would ensure that the company utilizes its human resource as it pursues to excel in its service delivery to its clients. Continuous and period training is required so that in case of new ideas being introduced in the company, the staff would be able to welcome and perform them as expected </a:t>
            </a:r>
            <a:r>
              <a:rPr lang="en-US" baseline="0" dirty="0" smtClean="0"/>
              <a:t>(</a:t>
            </a:r>
            <a:r>
              <a:rPr lang="en-US" dirty="0" smtClean="0"/>
              <a:t>Noe,</a:t>
            </a:r>
            <a:r>
              <a:rPr lang="en-US" baseline="0" dirty="0" smtClean="0"/>
              <a:t> </a:t>
            </a:r>
            <a:r>
              <a:rPr lang="en-US" dirty="0" smtClean="0"/>
              <a:t>Hollenbeck,</a:t>
            </a:r>
            <a:r>
              <a:rPr lang="en-US" baseline="0" dirty="0" smtClean="0"/>
              <a:t> </a:t>
            </a:r>
            <a:r>
              <a:rPr lang="en-US" dirty="0" err="1" smtClean="0"/>
              <a:t>Gerhart</a:t>
            </a:r>
            <a:r>
              <a:rPr lang="en-US" baseline="0" dirty="0" smtClean="0"/>
              <a:t> </a:t>
            </a:r>
            <a:r>
              <a:rPr lang="en-US" dirty="0" smtClean="0"/>
              <a:t>&amp; Wright, 2017)</a:t>
            </a:r>
            <a:r>
              <a:rPr lang="en-US" baseline="0" dirty="0" smtClean="0"/>
              <a:t>. </a:t>
            </a:r>
          </a:p>
          <a:p>
            <a:r>
              <a:rPr lang="en-US" baseline="0" dirty="0" smtClean="0"/>
              <a:t>The company should ensure that it is able to provide on merit basis scholarship to its workers to go for further studies and training in order to develop in their career and have more experience required to provide better skills for the company’s good. In addition, there is need to provide equal and timely promotions so that all the employees are motivated to acquire more skills for their job. </a:t>
            </a:r>
          </a:p>
          <a:p>
            <a:r>
              <a:rPr lang="en-US" baseline="0" dirty="0" smtClean="0"/>
              <a:t>Resources is a challenge that will hinder implementation of the recommendations of the new strategy. This is due to the fact that the management at first may not realize the need to empower the human resource department to perform </a:t>
            </a:r>
            <a:r>
              <a:rPr lang="en-US" baseline="0" smtClean="0"/>
              <a:t>such tasks </a:t>
            </a:r>
            <a:r>
              <a:rPr lang="en-US" baseline="0" smtClean="0"/>
              <a:t>(</a:t>
            </a:r>
            <a:r>
              <a:rPr lang="en-US" smtClean="0"/>
              <a:t>Bratton</a:t>
            </a:r>
            <a:r>
              <a:rPr lang="en-US" baseline="0" smtClean="0"/>
              <a:t> </a:t>
            </a:r>
            <a:r>
              <a:rPr lang="en-US" smtClean="0"/>
              <a:t>&amp; Gold,</a:t>
            </a:r>
            <a:r>
              <a:rPr lang="en-US" baseline="0" smtClean="0"/>
              <a:t> </a:t>
            </a:r>
            <a:r>
              <a:rPr lang="en-US" smtClean="0"/>
              <a:t>2017)</a:t>
            </a:r>
            <a:r>
              <a:rPr lang="en-US" baseline="0" smtClean="0"/>
              <a:t>. </a:t>
            </a:r>
            <a:r>
              <a:rPr lang="en-US" baseline="0" dirty="0" smtClean="0"/>
              <a:t>In addition, change is not always readily welcomed by all people hence there might be a challenge of resistance from the employees already working in the company. To overcome these challenges, there is the need to ask include all the stakeholders before implementation of the strategy. </a:t>
            </a:r>
            <a:endParaRPr lang="en-US" dirty="0"/>
          </a:p>
        </p:txBody>
      </p:sp>
      <p:sp>
        <p:nvSpPr>
          <p:cNvPr id="4" name="Slide Number Placeholder 3"/>
          <p:cNvSpPr>
            <a:spLocks noGrp="1"/>
          </p:cNvSpPr>
          <p:nvPr>
            <p:ph type="sldNum" sz="quarter" idx="10"/>
          </p:nvPr>
        </p:nvSpPr>
        <p:spPr/>
        <p:txBody>
          <a:bodyPr/>
          <a:lstStyle/>
          <a:p>
            <a:fld id="{1FBCA22F-E769-4C98-B0A5-9F6C0D06004D}" type="slidenum">
              <a:rPr lang="en-US" smtClean="0"/>
              <a:t>6</a:t>
            </a:fld>
            <a:endParaRPr lang="en-US"/>
          </a:p>
        </p:txBody>
      </p:sp>
    </p:spTree>
    <p:extLst>
      <p:ext uri="{BB962C8B-B14F-4D97-AF65-F5344CB8AC3E}">
        <p14:creationId xmlns:p14="http://schemas.microsoft.com/office/powerpoint/2010/main" val="14484199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6D6DD51-1AE2-460D-B28B-537030B44700}" type="datetimeFigureOut">
              <a:rPr lang="en-US" smtClean="0"/>
              <a:t>6/21/2019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0E856A-72CC-4D9D-948D-917679A3F7B3}" type="slidenum">
              <a:rPr lang="en-US" smtClean="0"/>
              <a:t>‹#›</a:t>
            </a:fld>
            <a:endParaRPr lang="en-US"/>
          </a:p>
        </p:txBody>
      </p:sp>
    </p:spTree>
    <p:extLst>
      <p:ext uri="{BB962C8B-B14F-4D97-AF65-F5344CB8AC3E}">
        <p14:creationId xmlns:p14="http://schemas.microsoft.com/office/powerpoint/2010/main" val="1113065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6D6DD51-1AE2-460D-B28B-537030B44700}" type="datetimeFigureOut">
              <a:rPr lang="en-US" smtClean="0"/>
              <a:t>6/21/2019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0E856A-72CC-4D9D-948D-917679A3F7B3}" type="slidenum">
              <a:rPr lang="en-US" smtClean="0"/>
              <a:t>‹#›</a:t>
            </a:fld>
            <a:endParaRPr lang="en-US"/>
          </a:p>
        </p:txBody>
      </p:sp>
    </p:spTree>
    <p:extLst>
      <p:ext uri="{BB962C8B-B14F-4D97-AF65-F5344CB8AC3E}">
        <p14:creationId xmlns:p14="http://schemas.microsoft.com/office/powerpoint/2010/main" val="21545533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D6DD51-1AE2-460D-B28B-537030B44700}" type="datetimeFigureOut">
              <a:rPr lang="en-US" smtClean="0"/>
              <a:t>6/21/2019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0E856A-72CC-4D9D-948D-917679A3F7B3}" type="slidenum">
              <a:rPr lang="en-US" smtClean="0"/>
              <a:t>‹#›</a:t>
            </a:fld>
            <a:endParaRPr lang="en-US"/>
          </a:p>
        </p:txBody>
      </p:sp>
    </p:spTree>
    <p:extLst>
      <p:ext uri="{BB962C8B-B14F-4D97-AF65-F5344CB8AC3E}">
        <p14:creationId xmlns:p14="http://schemas.microsoft.com/office/powerpoint/2010/main" val="2853659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6D6DD51-1AE2-460D-B28B-537030B44700}" type="datetimeFigureOut">
              <a:rPr lang="en-US" smtClean="0"/>
              <a:t>6/21/2019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0E856A-72CC-4D9D-948D-917679A3F7B3}" type="slidenum">
              <a:rPr lang="en-US" smtClean="0"/>
              <a:t>‹#›</a:t>
            </a:fld>
            <a:endParaRPr lang="en-US"/>
          </a:p>
        </p:txBody>
      </p:sp>
    </p:spTree>
    <p:extLst>
      <p:ext uri="{BB962C8B-B14F-4D97-AF65-F5344CB8AC3E}">
        <p14:creationId xmlns:p14="http://schemas.microsoft.com/office/powerpoint/2010/main" val="3747240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6D6DD51-1AE2-460D-B28B-537030B44700}" type="datetimeFigureOut">
              <a:rPr lang="en-US" smtClean="0"/>
              <a:t>6/21/2019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0E856A-72CC-4D9D-948D-917679A3F7B3}" type="slidenum">
              <a:rPr lang="en-US" smtClean="0"/>
              <a:t>‹#›</a:t>
            </a:fld>
            <a:endParaRPr lang="en-US"/>
          </a:p>
        </p:txBody>
      </p:sp>
    </p:spTree>
    <p:extLst>
      <p:ext uri="{BB962C8B-B14F-4D97-AF65-F5344CB8AC3E}">
        <p14:creationId xmlns:p14="http://schemas.microsoft.com/office/powerpoint/2010/main" val="31036338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6D6DD51-1AE2-460D-B28B-537030B44700}" type="datetimeFigureOut">
              <a:rPr lang="en-US" smtClean="0"/>
              <a:t>6/21/2019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0E856A-72CC-4D9D-948D-917679A3F7B3}" type="slidenum">
              <a:rPr lang="en-US" smtClean="0"/>
              <a:t>‹#›</a:t>
            </a:fld>
            <a:endParaRPr lang="en-US"/>
          </a:p>
        </p:txBody>
      </p:sp>
    </p:spTree>
    <p:extLst>
      <p:ext uri="{BB962C8B-B14F-4D97-AF65-F5344CB8AC3E}">
        <p14:creationId xmlns:p14="http://schemas.microsoft.com/office/powerpoint/2010/main" val="22232264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D6DD51-1AE2-460D-B28B-537030B44700}" type="datetimeFigureOut">
              <a:rPr lang="en-US" smtClean="0"/>
              <a:t>6/21/2019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0E856A-72CC-4D9D-948D-917679A3F7B3}" type="slidenum">
              <a:rPr lang="en-US" smtClean="0"/>
              <a:t>‹#›</a:t>
            </a:fld>
            <a:endParaRPr lang="en-US"/>
          </a:p>
        </p:txBody>
      </p:sp>
    </p:spTree>
    <p:extLst>
      <p:ext uri="{BB962C8B-B14F-4D97-AF65-F5344CB8AC3E}">
        <p14:creationId xmlns:p14="http://schemas.microsoft.com/office/powerpoint/2010/main" val="1260018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D6DD51-1AE2-460D-B28B-537030B44700}" type="datetimeFigureOut">
              <a:rPr lang="en-US" smtClean="0"/>
              <a:t>6/21/2019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0E856A-72CC-4D9D-948D-917679A3F7B3}" type="slidenum">
              <a:rPr lang="en-US" smtClean="0"/>
              <a:t>‹#›</a:t>
            </a:fld>
            <a:endParaRPr lang="en-US"/>
          </a:p>
        </p:txBody>
      </p:sp>
    </p:spTree>
    <p:extLst>
      <p:ext uri="{BB962C8B-B14F-4D97-AF65-F5344CB8AC3E}">
        <p14:creationId xmlns:p14="http://schemas.microsoft.com/office/powerpoint/2010/main" val="33352267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D6DD51-1AE2-460D-B28B-537030B44700}" type="datetimeFigureOut">
              <a:rPr lang="en-US" smtClean="0"/>
              <a:t>6/21/2019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0E856A-72CC-4D9D-948D-917679A3F7B3}" type="slidenum">
              <a:rPr lang="en-US" smtClean="0"/>
              <a:t>‹#›</a:t>
            </a:fld>
            <a:endParaRPr lang="en-US"/>
          </a:p>
        </p:txBody>
      </p:sp>
    </p:spTree>
    <p:extLst>
      <p:ext uri="{BB962C8B-B14F-4D97-AF65-F5344CB8AC3E}">
        <p14:creationId xmlns:p14="http://schemas.microsoft.com/office/powerpoint/2010/main" val="3909395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6D6DD51-1AE2-460D-B28B-537030B44700}" type="datetimeFigureOut">
              <a:rPr lang="en-US" smtClean="0"/>
              <a:t>6/21/2019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0E856A-72CC-4D9D-948D-917679A3F7B3}" type="slidenum">
              <a:rPr lang="en-US" smtClean="0"/>
              <a:t>‹#›</a:t>
            </a:fld>
            <a:endParaRPr lang="en-US"/>
          </a:p>
        </p:txBody>
      </p:sp>
    </p:spTree>
    <p:extLst>
      <p:ext uri="{BB962C8B-B14F-4D97-AF65-F5344CB8AC3E}">
        <p14:creationId xmlns:p14="http://schemas.microsoft.com/office/powerpoint/2010/main" val="4277556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6D6DD51-1AE2-460D-B28B-537030B44700}" type="datetimeFigureOut">
              <a:rPr lang="en-US" smtClean="0"/>
              <a:t>6/21/2019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0E856A-72CC-4D9D-948D-917679A3F7B3}" type="slidenum">
              <a:rPr lang="en-US" smtClean="0"/>
              <a:t>‹#›</a:t>
            </a:fld>
            <a:endParaRPr lang="en-US"/>
          </a:p>
        </p:txBody>
      </p:sp>
    </p:spTree>
    <p:extLst>
      <p:ext uri="{BB962C8B-B14F-4D97-AF65-F5344CB8AC3E}">
        <p14:creationId xmlns:p14="http://schemas.microsoft.com/office/powerpoint/2010/main" val="2916051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D6DD51-1AE2-460D-B28B-537030B44700}" type="datetimeFigureOut">
              <a:rPr lang="en-US" smtClean="0"/>
              <a:t>6/21/2019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0E856A-72CC-4D9D-948D-917679A3F7B3}" type="slidenum">
              <a:rPr lang="en-US" smtClean="0"/>
              <a:t>‹#›</a:t>
            </a:fld>
            <a:endParaRPr lang="en-US"/>
          </a:p>
        </p:txBody>
      </p:sp>
    </p:spTree>
    <p:extLst>
      <p:ext uri="{BB962C8B-B14F-4D97-AF65-F5344CB8AC3E}">
        <p14:creationId xmlns:p14="http://schemas.microsoft.com/office/powerpoint/2010/main" val="4024527435"/>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Staffing In Human Resource Management </a:t>
            </a:r>
            <a:endParaRPr lang="en-US" dirty="0"/>
          </a:p>
        </p:txBody>
      </p:sp>
      <p:sp>
        <p:nvSpPr>
          <p:cNvPr id="3" name="Subtitle 2"/>
          <p:cNvSpPr>
            <a:spLocks noGrp="1"/>
          </p:cNvSpPr>
          <p:nvPr>
            <p:ph type="subTitle" idx="1"/>
          </p:nvPr>
        </p:nvSpPr>
        <p:spPr/>
        <p:txBody>
          <a:bodyPr/>
          <a:lstStyle/>
          <a:p>
            <a:r>
              <a:rPr lang="en-US" dirty="0" smtClean="0"/>
              <a:t>Name </a:t>
            </a:r>
          </a:p>
          <a:p>
            <a:r>
              <a:rPr lang="en-US" dirty="0" smtClean="0"/>
              <a:t>Institution of Affiliation </a:t>
            </a:r>
            <a:endParaRPr lang="en-US" dirty="0"/>
          </a:p>
        </p:txBody>
      </p:sp>
    </p:spTree>
    <p:extLst>
      <p:ext uri="{BB962C8B-B14F-4D97-AF65-F5344CB8AC3E}">
        <p14:creationId xmlns:p14="http://schemas.microsoft.com/office/powerpoint/2010/main" val="4218766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Introduction </a:t>
            </a:r>
            <a:endParaRPr lang="en-US" dirty="0"/>
          </a:p>
        </p:txBody>
      </p:sp>
      <p:sp>
        <p:nvSpPr>
          <p:cNvPr id="3" name="Content Placeholder 2"/>
          <p:cNvSpPr>
            <a:spLocks noGrp="1"/>
          </p:cNvSpPr>
          <p:nvPr>
            <p:ph idx="1"/>
          </p:nvPr>
        </p:nvSpPr>
        <p:spPr/>
        <p:txBody>
          <a:bodyPr/>
          <a:lstStyle/>
          <a:p>
            <a:r>
              <a:rPr lang="en-US" dirty="0" smtClean="0"/>
              <a:t>Having dedicated staff in an organization is very crucial in line with achieving organization goals.</a:t>
            </a:r>
          </a:p>
          <a:p>
            <a:r>
              <a:rPr lang="en-US" dirty="0" smtClean="0"/>
              <a:t>There are many ways of acquiring staff in an organization</a:t>
            </a:r>
          </a:p>
          <a:p>
            <a:r>
              <a:rPr lang="en-US" dirty="0" smtClean="0"/>
              <a:t>Each company should have its own method of getting new staff</a:t>
            </a:r>
          </a:p>
          <a:p>
            <a:r>
              <a:rPr lang="en-US" dirty="0" smtClean="0"/>
              <a:t>The most common procedure is through hiring</a:t>
            </a:r>
          </a:p>
          <a:p>
            <a:r>
              <a:rPr lang="en-US" dirty="0" smtClean="0"/>
              <a:t>The human resource department has the mandate of staff management. </a:t>
            </a:r>
            <a:endParaRPr lang="en-US" dirty="0"/>
          </a:p>
        </p:txBody>
      </p:sp>
    </p:spTree>
    <p:extLst>
      <p:ext uri="{BB962C8B-B14F-4D97-AF65-F5344CB8AC3E}">
        <p14:creationId xmlns:p14="http://schemas.microsoft.com/office/powerpoint/2010/main" val="24750715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Recruitment and staffing function </a:t>
            </a:r>
            <a:endParaRPr lang="en-US" dirty="0"/>
          </a:p>
        </p:txBody>
      </p:sp>
      <p:sp>
        <p:nvSpPr>
          <p:cNvPr id="3" name="Content Placeholder 2"/>
          <p:cNvSpPr>
            <a:spLocks noGrp="1"/>
          </p:cNvSpPr>
          <p:nvPr>
            <p:ph idx="1"/>
          </p:nvPr>
        </p:nvSpPr>
        <p:spPr/>
        <p:txBody>
          <a:bodyPr/>
          <a:lstStyle/>
          <a:p>
            <a:r>
              <a:rPr lang="en-US" dirty="0" smtClean="0"/>
              <a:t>The company has very disorganized form of recruitment </a:t>
            </a:r>
          </a:p>
          <a:p>
            <a:r>
              <a:rPr lang="en-US" dirty="0" smtClean="0"/>
              <a:t>One team feels there is advantage of being given the child to recruit its staff</a:t>
            </a:r>
          </a:p>
          <a:p>
            <a:r>
              <a:rPr lang="en-US" dirty="0" smtClean="0"/>
              <a:t>Another team feels burdened with the recruitment task and responsibility</a:t>
            </a:r>
          </a:p>
          <a:p>
            <a:r>
              <a:rPr lang="en-US" dirty="0" smtClean="0"/>
              <a:t>No one is aware what should be followed when hiring new staff or even criteria for promotion and further training. </a:t>
            </a:r>
            <a:endParaRPr lang="en-US" dirty="0"/>
          </a:p>
        </p:txBody>
      </p:sp>
    </p:spTree>
    <p:extLst>
      <p:ext uri="{BB962C8B-B14F-4D97-AF65-F5344CB8AC3E}">
        <p14:creationId xmlns:p14="http://schemas.microsoft.com/office/powerpoint/2010/main" val="41359229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Recommendation on Staffing Function</a:t>
            </a:r>
            <a:endParaRPr lang="en-US" dirty="0"/>
          </a:p>
        </p:txBody>
      </p:sp>
      <p:sp>
        <p:nvSpPr>
          <p:cNvPr id="3" name="Content Placeholder 2"/>
          <p:cNvSpPr>
            <a:spLocks noGrp="1"/>
          </p:cNvSpPr>
          <p:nvPr>
            <p:ph idx="1"/>
          </p:nvPr>
        </p:nvSpPr>
        <p:spPr/>
        <p:txBody>
          <a:bodyPr>
            <a:normAutofit fontScale="92500"/>
          </a:bodyPr>
          <a:lstStyle/>
          <a:p>
            <a:r>
              <a:rPr lang="en-US" dirty="0" smtClean="0"/>
              <a:t>Should be assigned to the human resource department </a:t>
            </a:r>
          </a:p>
          <a:p>
            <a:r>
              <a:rPr lang="en-US" dirty="0" smtClean="0"/>
              <a:t>It should be a centralized function</a:t>
            </a:r>
          </a:p>
          <a:p>
            <a:r>
              <a:rPr lang="en-US" dirty="0" smtClean="0"/>
              <a:t>No other department or even a manager should be allowed to carry out staffing function.</a:t>
            </a:r>
          </a:p>
          <a:p>
            <a:r>
              <a:rPr lang="en-US" dirty="0"/>
              <a:t>T</a:t>
            </a:r>
            <a:r>
              <a:rPr lang="en-US" dirty="0" smtClean="0"/>
              <a:t>he centralized process will have a laid down protocol to guide in each and every process of the staffing function in the organization (Bratton</a:t>
            </a:r>
            <a:r>
              <a:rPr lang="en-US" dirty="0"/>
              <a:t> </a:t>
            </a:r>
            <a:r>
              <a:rPr lang="en-US" dirty="0" smtClean="0"/>
              <a:t>&amp; Gold, 2017</a:t>
            </a:r>
            <a:r>
              <a:rPr lang="en-US" dirty="0"/>
              <a:t>)</a:t>
            </a:r>
            <a:r>
              <a:rPr lang="en-US" dirty="0" smtClean="0"/>
              <a:t>.</a:t>
            </a:r>
          </a:p>
          <a:p>
            <a:r>
              <a:rPr lang="en-US" dirty="0" smtClean="0"/>
              <a:t>Increased productivity among employees is anticipated.</a:t>
            </a:r>
          </a:p>
          <a:p>
            <a:r>
              <a:rPr lang="en-US" dirty="0" smtClean="0"/>
              <a:t>Resistance from the managers maybe be a challenge in the new system</a:t>
            </a:r>
            <a:endParaRPr lang="en-US" dirty="0"/>
          </a:p>
        </p:txBody>
      </p:sp>
    </p:spTree>
    <p:extLst>
      <p:ext uri="{BB962C8B-B14F-4D97-AF65-F5344CB8AC3E}">
        <p14:creationId xmlns:p14="http://schemas.microsoft.com/office/powerpoint/2010/main" val="457003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Training and Development Function</a:t>
            </a:r>
          </a:p>
        </p:txBody>
      </p:sp>
      <p:sp>
        <p:nvSpPr>
          <p:cNvPr id="3" name="Content Placeholder 2"/>
          <p:cNvSpPr>
            <a:spLocks noGrp="1"/>
          </p:cNvSpPr>
          <p:nvPr>
            <p:ph idx="1"/>
          </p:nvPr>
        </p:nvSpPr>
        <p:spPr/>
        <p:txBody>
          <a:bodyPr/>
          <a:lstStyle/>
          <a:p>
            <a:r>
              <a:rPr lang="en-US" dirty="0" smtClean="0"/>
              <a:t>In the current system, there is no employee training and career development.</a:t>
            </a:r>
          </a:p>
          <a:p>
            <a:r>
              <a:rPr lang="en-US" dirty="0" smtClean="0"/>
              <a:t>With the centralized system, staff training and career development will be possible.</a:t>
            </a:r>
          </a:p>
          <a:p>
            <a:r>
              <a:rPr lang="en-US" dirty="0" smtClean="0"/>
              <a:t>There is no clear plan in the current plan concerning employee training among recruitment.</a:t>
            </a:r>
          </a:p>
          <a:p>
            <a:r>
              <a:rPr lang="en-US" dirty="0" smtClean="0"/>
              <a:t>The human resource will be accountable for any training and improvement of staff skills in jewelry company. </a:t>
            </a:r>
          </a:p>
        </p:txBody>
      </p:sp>
    </p:spTree>
    <p:extLst>
      <p:ext uri="{BB962C8B-B14F-4D97-AF65-F5344CB8AC3E}">
        <p14:creationId xmlns:p14="http://schemas.microsoft.com/office/powerpoint/2010/main" val="4213778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Recommendations For Training And Development </a:t>
            </a:r>
            <a:endParaRPr lang="en-US" dirty="0"/>
          </a:p>
        </p:txBody>
      </p:sp>
      <p:sp>
        <p:nvSpPr>
          <p:cNvPr id="3" name="Content Placeholder 2"/>
          <p:cNvSpPr>
            <a:spLocks noGrp="1"/>
          </p:cNvSpPr>
          <p:nvPr>
            <p:ph idx="1"/>
          </p:nvPr>
        </p:nvSpPr>
        <p:spPr/>
        <p:txBody>
          <a:bodyPr>
            <a:normAutofit lnSpcReduction="10000"/>
          </a:bodyPr>
          <a:lstStyle/>
          <a:p>
            <a:r>
              <a:rPr lang="en-US" dirty="0" smtClean="0"/>
              <a:t>Training immediately after recruitment </a:t>
            </a:r>
          </a:p>
          <a:p>
            <a:r>
              <a:rPr lang="en-US" dirty="0" smtClean="0"/>
              <a:t>Periodic training in case there is new innovation and technology in the company</a:t>
            </a:r>
          </a:p>
          <a:p>
            <a:r>
              <a:rPr lang="en-US" dirty="0" smtClean="0"/>
              <a:t>Provision of scholarships for further studies in career development </a:t>
            </a:r>
          </a:p>
          <a:p>
            <a:r>
              <a:rPr lang="en-US" dirty="0" smtClean="0"/>
              <a:t>Timely and equal opportunities for promotion</a:t>
            </a:r>
          </a:p>
          <a:p>
            <a:r>
              <a:rPr lang="en-US" dirty="0" smtClean="0"/>
              <a:t>Capital and resources is an challenge that will be encountered.</a:t>
            </a:r>
          </a:p>
          <a:p>
            <a:r>
              <a:rPr lang="en-US" dirty="0" smtClean="0"/>
              <a:t>Resistance from old employees to change and embrace the new training plan.</a:t>
            </a:r>
            <a:endParaRPr lang="en-US" dirty="0"/>
          </a:p>
        </p:txBody>
      </p:sp>
    </p:spTree>
    <p:extLst>
      <p:ext uri="{BB962C8B-B14F-4D97-AF65-F5344CB8AC3E}">
        <p14:creationId xmlns:p14="http://schemas.microsoft.com/office/powerpoint/2010/main" val="12445246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 </a:t>
            </a:r>
            <a:endParaRPr lang="en-US" dirty="0"/>
          </a:p>
        </p:txBody>
      </p:sp>
      <p:sp>
        <p:nvSpPr>
          <p:cNvPr id="3" name="Content Placeholder 2"/>
          <p:cNvSpPr>
            <a:spLocks noGrp="1"/>
          </p:cNvSpPr>
          <p:nvPr>
            <p:ph idx="1"/>
          </p:nvPr>
        </p:nvSpPr>
        <p:spPr/>
        <p:txBody>
          <a:bodyPr>
            <a:normAutofit lnSpcReduction="10000"/>
          </a:bodyPr>
          <a:lstStyle/>
          <a:p>
            <a:r>
              <a:rPr lang="en-US" dirty="0" smtClean="0"/>
              <a:t>Bratton</a:t>
            </a:r>
            <a:r>
              <a:rPr lang="en-US" dirty="0"/>
              <a:t>, J., &amp; Gold, J. (2017). </a:t>
            </a:r>
            <a:r>
              <a:rPr lang="en-US" i="1" dirty="0"/>
              <a:t>Human resource </a:t>
            </a:r>
            <a:r>
              <a:rPr lang="en-US" i="1" dirty="0" smtClean="0"/>
              <a:t>management</a:t>
            </a:r>
            <a:r>
              <a:rPr lang="en-US" i="1" dirty="0"/>
              <a:t>: theory and practice</a:t>
            </a:r>
            <a:r>
              <a:rPr lang="en-US" dirty="0"/>
              <a:t>. Palgrave</a:t>
            </a:r>
            <a:r>
              <a:rPr lang="en-US" dirty="0" smtClean="0"/>
              <a:t>.</a:t>
            </a:r>
          </a:p>
          <a:p>
            <a:r>
              <a:rPr lang="en-US" dirty="0"/>
              <a:t>Cascio, W. F. (2015). </a:t>
            </a:r>
            <a:r>
              <a:rPr lang="en-US" i="1" dirty="0"/>
              <a:t>Managing human resources</a:t>
            </a:r>
            <a:r>
              <a:rPr lang="en-US" dirty="0"/>
              <a:t>. McGraw-Hill</a:t>
            </a:r>
            <a:r>
              <a:rPr lang="en-US" dirty="0" smtClean="0"/>
              <a:t>.</a:t>
            </a:r>
          </a:p>
          <a:p>
            <a:r>
              <a:rPr lang="en-US" dirty="0"/>
              <a:t>DeCenzo, D. A., Robbins, S. P., &amp; </a:t>
            </a:r>
            <a:r>
              <a:rPr lang="en-US" dirty="0" err="1"/>
              <a:t>Verhulst</a:t>
            </a:r>
            <a:r>
              <a:rPr lang="en-US" dirty="0"/>
              <a:t>, S. L. (2016). </a:t>
            </a:r>
            <a:r>
              <a:rPr lang="en-US" i="1" dirty="0"/>
              <a:t>Fundamentals of Human Resource Management, Binder Ready Version</a:t>
            </a:r>
            <a:r>
              <a:rPr lang="en-US" dirty="0"/>
              <a:t>. John Wiley &amp; Sons</a:t>
            </a:r>
            <a:r>
              <a:rPr lang="en-US" dirty="0" smtClean="0"/>
              <a:t>.</a:t>
            </a:r>
          </a:p>
          <a:p>
            <a:r>
              <a:rPr lang="en-US" dirty="0"/>
              <a:t>Noe, R. A., Hollenbeck, J. R., </a:t>
            </a:r>
            <a:r>
              <a:rPr lang="en-US" dirty="0" err="1"/>
              <a:t>Gerhart</a:t>
            </a:r>
            <a:r>
              <a:rPr lang="en-US" dirty="0"/>
              <a:t>, B., &amp; Wright, P. M. (2017). </a:t>
            </a:r>
            <a:r>
              <a:rPr lang="en-US" i="1" dirty="0"/>
              <a:t>Human resource management: Gaining a competitive advantage</a:t>
            </a:r>
            <a:r>
              <a:rPr lang="en-US" dirty="0"/>
              <a:t>. New York, NY: McGraw-Hill Education</a:t>
            </a:r>
            <a:r>
              <a:rPr lang="en-US" dirty="0" smtClean="0"/>
              <a:t>.</a:t>
            </a:r>
            <a:endParaRPr lang="en-US" dirty="0"/>
          </a:p>
        </p:txBody>
      </p:sp>
    </p:spTree>
    <p:extLst>
      <p:ext uri="{BB962C8B-B14F-4D97-AF65-F5344CB8AC3E}">
        <p14:creationId xmlns:p14="http://schemas.microsoft.com/office/powerpoint/2010/main" val="19765823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Garamond">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255</TotalTime>
  <Words>1499</Words>
  <Application>Microsoft Office PowerPoint</Application>
  <PresentationFormat>On-screen Show (4:3)</PresentationFormat>
  <Paragraphs>55</Paragraphs>
  <Slides>7</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Garamond</vt:lpstr>
      <vt:lpstr>Office Theme</vt:lpstr>
      <vt:lpstr>Staffing In Human Resource Management </vt:lpstr>
      <vt:lpstr>Introduction </vt:lpstr>
      <vt:lpstr>Recruitment and staffing function </vt:lpstr>
      <vt:lpstr>Recommendation on Staffing Function</vt:lpstr>
      <vt:lpstr>Training and Development Function</vt:lpstr>
      <vt:lpstr>Recommendations For Training And Development </vt:lpstr>
      <vt:lpstr>References </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Staffing In Human Resource Management</dc:title>
  <dc:creator>Microsoft</dc:creator>
  <cp:lastModifiedBy>Microsoft</cp:lastModifiedBy>
  <cp:revision>18</cp:revision>
  <dcterms:created xsi:type="dcterms:W3CDTF">2019-06-21T01:18:59Z</dcterms:created>
  <dcterms:modified xsi:type="dcterms:W3CDTF">2019-06-21T05:34:19Z</dcterms:modified>
</cp:coreProperties>
</file>